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7" r:id="rId10"/>
    <p:sldId id="271" r:id="rId11"/>
    <p:sldId id="274" r:id="rId12"/>
    <p:sldId id="273"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9" d="100"/>
          <a:sy n="69" d="100"/>
        </p:scale>
        <p:origin x="-119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55D9F2-17F0-4412-B891-E09A56A613D4}" type="datetimeFigureOut">
              <a:rPr lang="ar-IQ" smtClean="0"/>
              <a:pPr/>
              <a:t>08/03/1445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9065E41-BC2B-40DC-87CD-F313E6E97231}" type="slidenum">
              <a:rPr lang="ar-IQ" smtClean="0"/>
              <a:pPr/>
              <a:t>‹#›</a:t>
            </a:fld>
            <a:endParaRPr lang="ar-IQ"/>
          </a:p>
        </p:txBody>
      </p:sp>
    </p:spTree>
    <p:extLst>
      <p:ext uri="{BB962C8B-B14F-4D97-AF65-F5344CB8AC3E}">
        <p14:creationId xmlns:p14="http://schemas.microsoft.com/office/powerpoint/2010/main" val="5319415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9065E41-BC2B-40DC-87CD-F313E6E97231}" type="slidenum">
              <a:rPr lang="ar-IQ" smtClean="0"/>
              <a:pPr/>
              <a:t>12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E01A13-EC63-4FF3-A8E2-1A8151FBA952}" type="datetimeFigureOut">
              <a:rPr lang="ar-IQ" smtClean="0"/>
              <a:pPr/>
              <a:t>08/03/1445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A5064-69C8-4288-8E30-249E0636384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E01A13-EC63-4FF3-A8E2-1A8151FBA952}" type="datetimeFigureOut">
              <a:rPr lang="ar-IQ" smtClean="0"/>
              <a:pPr/>
              <a:t>08/03/1445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47A5064-69C8-4288-8E30-249E0636384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6000" b="1" dirty="0" smtClean="0">
                <a:latin typeface="Aharoni" pitchFamily="2" charset="-79"/>
              </a:rPr>
              <a:t>حياتية الأدغال</a:t>
            </a:r>
            <a:r>
              <a:rPr lang="ar-IQ" dirty="0" smtClean="0"/>
              <a:t/>
            </a:r>
            <a:br>
              <a:rPr lang="ar-IQ" dirty="0" smtClean="0"/>
            </a:br>
            <a:r>
              <a:rPr lang="ar-IQ" sz="3200" b="1" dirty="0" smtClean="0">
                <a:latin typeface="Andalus" pitchFamily="18" charset="-78"/>
                <a:cs typeface="Andalus" pitchFamily="18" charset="-78"/>
              </a:rPr>
              <a:t>الجزء العملي</a:t>
            </a:r>
            <a:endParaRPr lang="ar-IQ" sz="3200" b="1" dirty="0">
              <a:latin typeface="Andalus" pitchFamily="18" charset="-78"/>
              <a:cs typeface="Andalus" pitchFamily="18" charset="-78"/>
            </a:endParaRPr>
          </a:p>
        </p:txBody>
      </p:sp>
      <p:sp>
        <p:nvSpPr>
          <p:cNvPr id="3" name="عنوان فرعي 2"/>
          <p:cNvSpPr>
            <a:spLocks noGrp="1"/>
          </p:cNvSpPr>
          <p:nvPr>
            <p:ph type="subTitle" idx="1"/>
          </p:nvPr>
        </p:nvSpPr>
        <p:spPr/>
        <p:txBody>
          <a:bodyPr/>
          <a:lstStyle/>
          <a:p>
            <a:endParaRPr lang="ar-IQ" dirty="0" smtClean="0"/>
          </a:p>
          <a:p>
            <a:endParaRPr lang="ar-IQ" dirty="0" smtClean="0"/>
          </a:p>
          <a:p>
            <a:r>
              <a:rPr lang="ar-IQ" b="1" dirty="0" err="1" smtClean="0">
                <a:solidFill>
                  <a:srgbClr val="FF0000"/>
                </a:solidFill>
              </a:rPr>
              <a:t>م.م</a:t>
            </a:r>
            <a:r>
              <a:rPr lang="ar-IQ" b="1" dirty="0" smtClean="0">
                <a:solidFill>
                  <a:srgbClr val="FF0000"/>
                </a:solidFill>
              </a:rPr>
              <a:t>. </a:t>
            </a:r>
            <a:r>
              <a:rPr lang="ar-IQ" b="1" smtClean="0">
                <a:solidFill>
                  <a:srgbClr val="FF0000"/>
                </a:solidFill>
              </a:rPr>
              <a:t>رغد صباح حسن</a:t>
            </a:r>
            <a:endParaRPr lang="ar-IQ"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85786" y="357166"/>
            <a:ext cx="8001056"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2400" b="1" dirty="0" smtClean="0">
                <a:solidFill>
                  <a:schemeClr val="accent6">
                    <a:lumMod val="75000"/>
                  </a:schemeClr>
                </a:solidFill>
              </a:rPr>
              <a:t>تجفيف النماذج النباتية </a:t>
            </a:r>
            <a:endParaRPr lang="en-US" sz="2400" dirty="0" smtClean="0">
              <a:solidFill>
                <a:schemeClr val="accent6">
                  <a:lumMod val="75000"/>
                </a:schemeClr>
              </a:solidFill>
            </a:endParaRPr>
          </a:p>
          <a:p>
            <a:pPr>
              <a:lnSpc>
                <a:spcPct val="150000"/>
              </a:lnSpc>
            </a:pPr>
            <a:r>
              <a:rPr lang="ar-IQ" sz="2000" b="1" dirty="0" smtClean="0"/>
              <a:t>يتم تجفيف النماذج النباتية بتعريضها إلى مصادر حرارية طبيعية أو صناعية (أشعة الشمس أو الفرن) وقد تستغرق عملية التجفيف عدة أيام لذا يجب تبديل أوراق التجفيف التي بين أوراق الجرائد كلما اقتضت الحاجة إلى ذلك وإلا تعرضت النماذج النباتية إلى التلف في اغلب الأحيان بسبب إصابتها بالفطريات وتغير لونها إلى الأسود. </a:t>
            </a:r>
            <a:endParaRPr lang="en-US" sz="2000" dirty="0" smtClean="0"/>
          </a:p>
          <a:p>
            <a:pPr>
              <a:lnSpc>
                <a:spcPct val="150000"/>
              </a:lnSpc>
            </a:pPr>
            <a:r>
              <a:rPr lang="ar-IQ" sz="2000" b="1" dirty="0" smtClean="0"/>
              <a:t> </a:t>
            </a:r>
          </a:p>
          <a:p>
            <a:pPr>
              <a:lnSpc>
                <a:spcPct val="150000"/>
              </a:lnSpc>
            </a:pPr>
            <a:endParaRPr lang="en-US" sz="2000" dirty="0" smtClean="0"/>
          </a:p>
        </p:txBody>
      </p:sp>
      <p:pic>
        <p:nvPicPr>
          <p:cNvPr id="6" name="صورة 5" descr="اوفن.jpg"/>
          <p:cNvPicPr>
            <a:picLocks noChangeAspect="1"/>
          </p:cNvPicPr>
          <p:nvPr/>
        </p:nvPicPr>
        <p:blipFill>
          <a:blip r:embed="rId2"/>
          <a:stretch>
            <a:fillRect/>
          </a:stretch>
        </p:blipFill>
        <p:spPr>
          <a:xfrm>
            <a:off x="4929190" y="2857496"/>
            <a:ext cx="3857637" cy="3714776"/>
          </a:xfrm>
          <a:prstGeom prst="rect">
            <a:avLst/>
          </a:prstGeom>
        </p:spPr>
      </p:pic>
      <p:pic>
        <p:nvPicPr>
          <p:cNvPr id="7" name="صورة 6" descr="اون.jpg"/>
          <p:cNvPicPr>
            <a:picLocks noChangeAspect="1"/>
          </p:cNvPicPr>
          <p:nvPr/>
        </p:nvPicPr>
        <p:blipFill>
          <a:blip r:embed="rId3"/>
          <a:stretch>
            <a:fillRect/>
          </a:stretch>
        </p:blipFill>
        <p:spPr>
          <a:xfrm>
            <a:off x="500034" y="2357430"/>
            <a:ext cx="4000528" cy="42148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474345"/>
            <a:ext cx="8286808" cy="5693866"/>
          </a:xfrm>
          <a:prstGeom prst="rect">
            <a:avLst/>
          </a:prstGeom>
        </p:spPr>
        <p:txBody>
          <a:bodyPr wrap="square">
            <a:spAutoFit/>
          </a:bodyPr>
          <a:lstStyle/>
          <a:p>
            <a:r>
              <a:rPr lang="ar-IQ" sz="2400" b="1" dirty="0" smtClean="0">
                <a:solidFill>
                  <a:schemeClr val="accent6">
                    <a:lumMod val="75000"/>
                  </a:schemeClr>
                </a:solidFill>
              </a:rPr>
              <a:t>تثبيت المعلومات على بطاقة النموذج </a:t>
            </a:r>
            <a:endParaRPr lang="en-US" sz="2400" dirty="0" smtClean="0">
              <a:solidFill>
                <a:schemeClr val="accent6">
                  <a:lumMod val="75000"/>
                </a:schemeClr>
              </a:solidFill>
            </a:endParaRPr>
          </a:p>
          <a:p>
            <a:r>
              <a:rPr lang="ar-IQ" sz="2000" b="1" dirty="0" smtClean="0"/>
              <a:t>توضع بطاقة </a:t>
            </a:r>
            <a:r>
              <a:rPr lang="ar-IQ" sz="2000" b="1" dirty="0" err="1" smtClean="0"/>
              <a:t>المنوذج</a:t>
            </a:r>
            <a:r>
              <a:rPr lang="ar-IQ" sz="2000" b="1" dirty="0" smtClean="0"/>
              <a:t> ذات الأبعاد 6 سم * 9سم على الزاوية اليمنى من كارتون التثبيت وتحتوي على المعلومات آلاتية :</a:t>
            </a:r>
            <a:endParaRPr lang="en-US" sz="2000" dirty="0" smtClean="0"/>
          </a:p>
          <a:p>
            <a:r>
              <a:rPr lang="ar-IQ" sz="2000" b="1" dirty="0" smtClean="0"/>
              <a:t>اسم العشب</a:t>
            </a:r>
            <a:endParaRPr lang="en-US" sz="2000" dirty="0" smtClean="0"/>
          </a:p>
          <a:p>
            <a:r>
              <a:rPr lang="ar-IQ" sz="2000" b="1" dirty="0" smtClean="0"/>
              <a:t>اسم نوع النبات </a:t>
            </a:r>
            <a:endParaRPr lang="en-US" sz="2000" dirty="0" smtClean="0"/>
          </a:p>
          <a:p>
            <a:r>
              <a:rPr lang="ar-IQ" sz="2000" b="1" dirty="0" smtClean="0"/>
              <a:t>الموقع والمنطقة التي جمع منها النبات </a:t>
            </a:r>
            <a:endParaRPr lang="en-US" sz="2000" dirty="0" smtClean="0"/>
          </a:p>
          <a:p>
            <a:r>
              <a:rPr lang="ar-IQ" sz="2000" b="1" dirty="0" smtClean="0"/>
              <a:t>تاريخ الجمع </a:t>
            </a:r>
            <a:endParaRPr lang="en-US" sz="2000" dirty="0" smtClean="0"/>
          </a:p>
          <a:p>
            <a:r>
              <a:rPr lang="ar-IQ" sz="2000" b="1" dirty="0" smtClean="0"/>
              <a:t>بيئة النبات </a:t>
            </a:r>
            <a:endParaRPr lang="en-US" sz="2000" dirty="0" smtClean="0"/>
          </a:p>
          <a:p>
            <a:r>
              <a:rPr lang="ar-IQ" sz="2000" b="1" dirty="0" smtClean="0"/>
              <a:t>طبيعة وحجم النبات </a:t>
            </a:r>
            <a:endParaRPr lang="en-US" sz="2000" dirty="0" smtClean="0"/>
          </a:p>
          <a:p>
            <a:r>
              <a:rPr lang="ar-IQ" sz="2000" b="1" dirty="0" smtClean="0"/>
              <a:t>لون الأزهار </a:t>
            </a:r>
            <a:endParaRPr lang="en-US" sz="2000" dirty="0" smtClean="0"/>
          </a:p>
          <a:p>
            <a:r>
              <a:rPr lang="ar-IQ" sz="2000" b="1" dirty="0" smtClean="0"/>
              <a:t>اسم جامع النبات </a:t>
            </a:r>
            <a:endParaRPr lang="en-US" sz="2000" dirty="0" smtClean="0"/>
          </a:p>
          <a:p>
            <a:r>
              <a:rPr lang="ar-IQ" sz="2000" b="1" dirty="0" smtClean="0"/>
              <a:t>اسم مشخص النبات </a:t>
            </a:r>
            <a:endParaRPr lang="en-US" sz="2000" dirty="0" smtClean="0"/>
          </a:p>
          <a:p>
            <a:r>
              <a:rPr lang="ar-IQ" sz="2000" b="1" dirty="0" smtClean="0"/>
              <a:t>الرقم التسلسلي للنبات </a:t>
            </a:r>
            <a:endParaRPr lang="en-US" sz="2000" dirty="0" smtClean="0"/>
          </a:p>
          <a:p>
            <a:r>
              <a:rPr lang="ar-IQ" sz="2000" b="1" dirty="0" smtClean="0"/>
              <a:t> </a:t>
            </a:r>
            <a:endParaRPr lang="en-US" sz="2000" dirty="0" smtClean="0"/>
          </a:p>
          <a:p>
            <a:r>
              <a:rPr lang="ar-IQ" sz="2000" b="1" dirty="0" smtClean="0"/>
              <a:t>وقد تضاف معلومات أخرى عندما تحصل على ما يعرف بنموذج العشب ويشخص هذا النموذج النباتي بمقارنته بالنماذج النباتية الموجودة في المعشب أو بوساطة الموسوعات النباتية وغير ذلك من المراجع ذات العلاقة . وبعد الانتهاء من كل هذه العمليات يوضع النموذج في خزانات حديدية خاصة محكمة الصنع وذات جدار مزدوج لكي لا تتأثر بالعوامل المحيطة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40114"/>
          </a:xfrm>
        </p:spPr>
        <p:txBody>
          <a:bodyPr>
            <a:normAutofit/>
          </a:bodyPr>
          <a:lstStyle/>
          <a:p>
            <a:r>
              <a:rPr lang="ar-IQ" sz="5400" b="1" dirty="0" smtClean="0"/>
              <a:t>شكرا لإصغائكم</a:t>
            </a:r>
            <a:endParaRPr lang="ar-IQ"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0" y="1600200"/>
            <a:ext cx="8229600" cy="4525963"/>
          </a:xfrm>
        </p:spPr>
        <p:txBody>
          <a:bodyPr>
            <a:normAutofit/>
          </a:bodyPr>
          <a:lstStyle/>
          <a:p>
            <a:pPr>
              <a:buNone/>
            </a:pPr>
            <a:endParaRPr lang="en-US" dirty="0" smtClean="0"/>
          </a:p>
          <a:p>
            <a:pPr>
              <a:buNone/>
            </a:pPr>
            <a:endParaRPr lang="ar-IQ" dirty="0"/>
          </a:p>
        </p:txBody>
      </p:sp>
      <p:sp>
        <p:nvSpPr>
          <p:cNvPr id="16385" name="Rectangle 1"/>
          <p:cNvSpPr>
            <a:spLocks noChangeArrowheads="1"/>
          </p:cNvSpPr>
          <p:nvPr/>
        </p:nvSpPr>
        <p:spPr bwMode="auto">
          <a:xfrm>
            <a:off x="428596" y="0"/>
            <a:ext cx="850112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2800" b="1" i="0" u="sng" strike="noStrike" cap="none" normalizeH="0" baseline="0" dirty="0" smtClean="0">
                <a:ln>
                  <a:noFill/>
                </a:ln>
                <a:solidFill>
                  <a:srgbClr val="C00000"/>
                </a:solidFill>
                <a:effectLst/>
                <a:latin typeface="Arial" pitchFamily="34" charset="0"/>
                <a:ea typeface="Calibri" pitchFamily="34" charset="0"/>
                <a:cs typeface="Arial" pitchFamily="34" charset="0"/>
              </a:rPr>
              <a:t>ثالثا : الورقة </a:t>
            </a:r>
            <a:r>
              <a:rPr kumimoji="0" lang="en-US" sz="2800" b="1" i="0" u="sng" strike="noStrike" cap="none" normalizeH="0" baseline="0" dirty="0" smtClean="0">
                <a:ln>
                  <a:noFill/>
                </a:ln>
                <a:solidFill>
                  <a:srgbClr val="C00000"/>
                </a:solidFill>
                <a:effectLst/>
                <a:latin typeface="Arial" pitchFamily="34" charset="0"/>
                <a:ea typeface="Calibri" pitchFamily="34" charset="0"/>
                <a:cs typeface="Arial" pitchFamily="34" charset="0"/>
              </a:rPr>
              <a:t>leaf</a:t>
            </a:r>
            <a:r>
              <a:rPr kumimoji="0" lang="ar-IQ" sz="2800" b="1" i="0" u="sng" strike="noStrike" cap="none" normalizeH="0" baseline="0" dirty="0" smtClean="0">
                <a:ln>
                  <a:noFill/>
                </a:ln>
                <a:solidFill>
                  <a:srgbClr val="C00000"/>
                </a:solidFill>
                <a:effectLst/>
                <a:latin typeface="Arial" pitchFamily="34" charset="0"/>
                <a:ea typeface="Calibri" pitchFamily="34" charset="0"/>
                <a:cs typeface="Arial" pitchFamily="34" charset="0"/>
              </a:rPr>
              <a:t> :</a:t>
            </a: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تمتاز معظم الأوراق النباتات الزهرية بكونها مسطحة وعريضة لكنها قد تكون حرشفية كما في عائلة الطرفة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Tamaricaceae</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وعائلة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الهالوك</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Orobanchaceae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وتدعى الأوراق المتصلة بالساق بالأوراق الساقية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Caulines</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leaves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أو تدعى بالأوراق الوردية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Rossete</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leaves</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Simple Bold Jut Out" pitchFamily="2" charset="-78"/>
              </a:rPr>
              <a:t>أجزاء الورقة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Lear parts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إ- النصل  الورقي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Blade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أو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Lamina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ب-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السويق</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أو حامل الورقة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Petoil</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أما حامل الوريقة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Leaflet</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فيدعى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Petiolet</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وتسمى الورقة ذات الحامل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petiolate</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leaf</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والفاقدة له بالجالسة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Sessile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أو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Apitiolate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IQ" sz="2000" b="1" dirty="0" smtClean="0">
                <a:latin typeface="Arial" pitchFamily="34" charset="0"/>
                <a:ea typeface="Calibri" pitchFamily="34" charset="0"/>
                <a:cs typeface="Arial" pitchFamily="34" charset="0"/>
              </a:rPr>
              <a:t>3- ا</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لاذينات الورقية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Stipules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أما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اذينة</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الورقة فتدعى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Stiple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صورة 5" descr="تفصيل الورقىة.jpg"/>
          <p:cNvPicPr>
            <a:picLocks noChangeAspect="1"/>
          </p:cNvPicPr>
          <p:nvPr/>
        </p:nvPicPr>
        <p:blipFill>
          <a:blip r:embed="rId2"/>
          <a:stretch>
            <a:fillRect/>
          </a:stretch>
        </p:blipFill>
        <p:spPr>
          <a:xfrm>
            <a:off x="214282" y="2571744"/>
            <a:ext cx="3286148" cy="391955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42976" y="0"/>
            <a:ext cx="750099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Simple Bold Jut Out" pitchFamily="2" charset="-78"/>
              </a:rPr>
              <a:t>أشكال نصل الورقة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1- ابري</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Aciculate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الصنوبر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Pinus</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 مشطي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Pectinate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نباتات الجنس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Myriophllum</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3- ثنائي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التجزء</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Dichotomouslydivided</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العائلة السعدية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Vyperaceae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ar-IQ" sz="2000" b="1" dirty="0" smtClean="0">
                <a:latin typeface="Arial" pitchFamily="34" charset="0"/>
                <a:ea typeface="Calibri" pitchFamily="34" charset="0"/>
                <a:cs typeface="Arial" pitchFamily="34" charset="0"/>
              </a:rPr>
              <a:t>4- </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قلبي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Cordate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البنفسج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Viola</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5- قلبي مقلوب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Obcordate</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a:t>
            </a:r>
            <a:r>
              <a:rPr kumimoji="0" lang="ar-IQ"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الحندقوق</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Melilotus</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6- مثلثة </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Deltoid</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كما في الغرب </a:t>
            </a:r>
            <a:r>
              <a:rPr kumimoji="0" lang="en-US" sz="20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Populus</a:t>
            </a: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lvl="0">
              <a:lnSpc>
                <a:spcPct val="150000"/>
              </a:lnSpc>
            </a:pPr>
            <a:r>
              <a:rPr lang="ar-IQ" sz="2000" b="1" dirty="0" smtClean="0"/>
              <a:t>7- درعية </a:t>
            </a:r>
            <a:r>
              <a:rPr lang="en-US" sz="2000" b="1" dirty="0" err="1" smtClean="0"/>
              <a:t>Peltate</a:t>
            </a:r>
            <a:r>
              <a:rPr lang="ar-IQ" sz="2000" b="1" dirty="0" smtClean="0"/>
              <a:t> كما في اللاتيني (</a:t>
            </a:r>
            <a:r>
              <a:rPr lang="ar-IQ" sz="2000" b="1" dirty="0" err="1" smtClean="0"/>
              <a:t>ابو</a:t>
            </a:r>
            <a:r>
              <a:rPr lang="ar-IQ" sz="2000" b="1" dirty="0" smtClean="0"/>
              <a:t> خنجر) </a:t>
            </a:r>
            <a:r>
              <a:rPr lang="en-US" sz="2000" b="1" dirty="0" err="1" smtClean="0"/>
              <a:t>Tropaeolum</a:t>
            </a:r>
            <a:r>
              <a:rPr lang="ar-IQ" sz="2000" b="1" dirty="0" smtClean="0"/>
              <a:t> .</a:t>
            </a:r>
            <a:endParaRPr lang="en-US" sz="2000" dirty="0" smtClean="0"/>
          </a:p>
          <a:p>
            <a:pPr lvl="0">
              <a:lnSpc>
                <a:spcPct val="150000"/>
              </a:lnSpc>
            </a:pPr>
            <a:r>
              <a:rPr lang="ar-IQ" sz="2000" b="1" dirty="0" smtClean="0"/>
              <a:t>8- دائرية </a:t>
            </a:r>
            <a:r>
              <a:rPr lang="en-US" sz="2000" b="1" dirty="0" smtClean="0"/>
              <a:t>Circular</a:t>
            </a:r>
            <a:r>
              <a:rPr lang="ar-IQ" sz="2000" b="1" dirty="0" smtClean="0"/>
              <a:t> كما في الكبر </a:t>
            </a:r>
            <a:r>
              <a:rPr lang="en-US" sz="2000" b="1" dirty="0" err="1" smtClean="0"/>
              <a:t>Capparis</a:t>
            </a:r>
            <a:r>
              <a:rPr lang="ar-IQ" sz="2000" b="1" dirty="0" smtClean="0"/>
              <a:t> .</a:t>
            </a:r>
            <a:endParaRPr lang="en-US" sz="2000" dirty="0" smtClean="0"/>
          </a:p>
          <a:p>
            <a:pPr lvl="0">
              <a:lnSpc>
                <a:spcPct val="150000"/>
              </a:lnSpc>
            </a:pPr>
            <a:r>
              <a:rPr lang="ar-IQ" sz="2000" b="1" dirty="0" smtClean="0"/>
              <a:t>9- متطاولة </a:t>
            </a:r>
            <a:r>
              <a:rPr lang="en-US" sz="2000" b="1" dirty="0" smtClean="0"/>
              <a:t>Oblong</a:t>
            </a:r>
            <a:r>
              <a:rPr lang="ar-IQ" sz="2000" b="1" dirty="0" smtClean="0"/>
              <a:t> كما في عين </a:t>
            </a:r>
            <a:r>
              <a:rPr lang="ar-IQ" sz="2000" b="1" dirty="0" err="1" smtClean="0"/>
              <a:t>البزون</a:t>
            </a:r>
            <a:r>
              <a:rPr lang="ar-IQ" sz="2000" b="1" dirty="0" smtClean="0"/>
              <a:t> </a:t>
            </a:r>
            <a:r>
              <a:rPr lang="en-US" sz="2000" b="1" dirty="0" err="1" smtClean="0"/>
              <a:t>Vinca</a:t>
            </a:r>
            <a:r>
              <a:rPr lang="ar-IQ" sz="2000" b="1" dirty="0" smtClean="0"/>
              <a:t> .</a:t>
            </a:r>
            <a:endParaRPr lang="en-US" sz="2000" dirty="0" smtClean="0"/>
          </a:p>
          <a:p>
            <a:pPr lvl="0">
              <a:lnSpc>
                <a:spcPct val="150000"/>
              </a:lnSpc>
            </a:pPr>
            <a:r>
              <a:rPr lang="ar-IQ" sz="2000" b="1" dirty="0" smtClean="0"/>
              <a:t>10- </a:t>
            </a:r>
            <a:r>
              <a:rPr lang="ar-IQ" sz="2000" b="1" dirty="0" err="1" smtClean="0"/>
              <a:t>سيفية</a:t>
            </a:r>
            <a:r>
              <a:rPr lang="ar-IQ" sz="2000" b="1" dirty="0" smtClean="0"/>
              <a:t> </a:t>
            </a:r>
            <a:r>
              <a:rPr lang="en-US" sz="2000" b="1" dirty="0" err="1" smtClean="0"/>
              <a:t>Ensiform</a:t>
            </a:r>
            <a:r>
              <a:rPr lang="ar-IQ" sz="2000" b="1" dirty="0" smtClean="0"/>
              <a:t> كما في البردي </a:t>
            </a:r>
            <a:r>
              <a:rPr lang="en-US" sz="2000" b="1" dirty="0" err="1" smtClean="0"/>
              <a:t>Typha</a:t>
            </a:r>
            <a:r>
              <a:rPr lang="ar-IQ" sz="2000" b="1" dirty="0" smtClean="0"/>
              <a:t> .</a:t>
            </a:r>
            <a:endParaRPr lang="en-US" sz="2000" dirty="0" smtClean="0"/>
          </a:p>
          <a:p>
            <a:pPr lvl="0">
              <a:lnSpc>
                <a:spcPct val="150000"/>
              </a:lnSpc>
            </a:pPr>
            <a:r>
              <a:rPr lang="ar-IQ" sz="2000" b="1" dirty="0" smtClean="0"/>
              <a:t>11- كلوية </a:t>
            </a:r>
            <a:r>
              <a:rPr lang="en-US" sz="2000" b="1" dirty="0" err="1" smtClean="0"/>
              <a:t>Reniform</a:t>
            </a:r>
            <a:r>
              <a:rPr lang="ar-IQ" sz="2000" b="1" dirty="0" smtClean="0"/>
              <a:t> كما في الخباز </a:t>
            </a:r>
            <a:r>
              <a:rPr lang="en-US" sz="2000" b="1" dirty="0" err="1" smtClean="0"/>
              <a:t>Malva</a:t>
            </a:r>
            <a:r>
              <a:rPr lang="ar-IQ" sz="2000" b="1" dirty="0" smtClean="0"/>
              <a:t> .</a:t>
            </a:r>
            <a:endParaRPr lang="en-US" sz="2000" dirty="0" smtClean="0"/>
          </a:p>
          <a:p>
            <a:pPr lvl="0">
              <a:lnSpc>
                <a:spcPct val="150000"/>
              </a:lnSpc>
            </a:pPr>
            <a:r>
              <a:rPr lang="ar-IQ" sz="2000" b="1" dirty="0" smtClean="0"/>
              <a:t>12- سهمي مضموم القاعدة </a:t>
            </a:r>
            <a:r>
              <a:rPr lang="en-US" sz="2000" b="1" dirty="0" err="1" smtClean="0"/>
              <a:t>Sagitate</a:t>
            </a:r>
            <a:r>
              <a:rPr lang="ar-IQ" sz="2000" b="1" dirty="0" smtClean="0"/>
              <a:t> كما في المديد </a:t>
            </a:r>
            <a:r>
              <a:rPr lang="en-US" sz="2000" b="1" dirty="0" err="1" smtClean="0"/>
              <a:t>Convolvous</a:t>
            </a:r>
            <a:r>
              <a:rPr lang="ar-IQ" sz="2000" b="1" dirty="0" smtClean="0"/>
              <a:t> .</a:t>
            </a:r>
            <a:endParaRPr lang="en-US" sz="2000" dirty="0" smtClean="0"/>
          </a:p>
          <a:p>
            <a:pPr marL="0" marR="0" lvl="0" indent="0" algn="justLow" defTabSz="914400" rtl="1" eaLnBrk="0" fontAlgn="base" latinLnBrk="0" hangingPunct="0">
              <a:lnSpc>
                <a:spcPct val="150000"/>
              </a:lnSpc>
              <a:spcBef>
                <a:spcPct val="0"/>
              </a:spcBef>
              <a:spcAft>
                <a:spcPct val="0"/>
              </a:spcAft>
              <a:buClrTx/>
              <a:buSzTx/>
              <a:tabLst/>
            </a:pP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اشكال النصل.jpg"/>
          <p:cNvPicPr>
            <a:picLocks noChangeAspect="1"/>
          </p:cNvPicPr>
          <p:nvPr/>
        </p:nvPicPr>
        <p:blipFill>
          <a:blip r:embed="rId2"/>
          <a:stretch>
            <a:fillRect/>
          </a:stretch>
        </p:blipFill>
        <p:spPr>
          <a:xfrm>
            <a:off x="357158" y="428604"/>
            <a:ext cx="8358246" cy="55721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حافة ملساء.jpg"/>
          <p:cNvPicPr>
            <a:picLocks noChangeAspect="1"/>
          </p:cNvPicPr>
          <p:nvPr/>
        </p:nvPicPr>
        <p:blipFill>
          <a:blip r:embed="rId2"/>
          <a:stretch>
            <a:fillRect/>
          </a:stretch>
        </p:blipFill>
        <p:spPr>
          <a:xfrm>
            <a:off x="4572000" y="285728"/>
            <a:ext cx="4214842" cy="3000396"/>
          </a:xfrm>
          <a:prstGeom prst="rect">
            <a:avLst/>
          </a:prstGeom>
        </p:spPr>
      </p:pic>
      <p:pic>
        <p:nvPicPr>
          <p:cNvPr id="6" name="صورة 5" descr="images.jpg"/>
          <p:cNvPicPr>
            <a:picLocks noChangeAspect="1"/>
          </p:cNvPicPr>
          <p:nvPr/>
        </p:nvPicPr>
        <p:blipFill>
          <a:blip r:embed="rId3"/>
          <a:stretch>
            <a:fillRect/>
          </a:stretch>
        </p:blipFill>
        <p:spPr>
          <a:xfrm>
            <a:off x="4572000" y="3571876"/>
            <a:ext cx="4286280" cy="3000396"/>
          </a:xfrm>
          <a:prstGeom prst="rect">
            <a:avLst/>
          </a:prstGeom>
        </p:spPr>
      </p:pic>
      <p:pic>
        <p:nvPicPr>
          <p:cNvPr id="11" name="صورة 10" descr="قلبي.jpg"/>
          <p:cNvPicPr>
            <a:picLocks noChangeAspect="1"/>
          </p:cNvPicPr>
          <p:nvPr/>
        </p:nvPicPr>
        <p:blipFill>
          <a:blip r:embed="rId4"/>
          <a:stretch>
            <a:fillRect/>
          </a:stretch>
        </p:blipFill>
        <p:spPr>
          <a:xfrm>
            <a:off x="357158" y="714356"/>
            <a:ext cx="3929090" cy="39290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14348" y="214290"/>
            <a:ext cx="8072494" cy="56749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ar-IQ" sz="2400" b="1" u="sng" dirty="0" smtClean="0">
                <a:solidFill>
                  <a:srgbClr val="C00000"/>
                </a:solidFill>
              </a:rPr>
              <a:t>رابعا: الزهرة </a:t>
            </a:r>
            <a:r>
              <a:rPr lang="en-US" sz="2400" b="1" u="sng" dirty="0" smtClean="0">
                <a:solidFill>
                  <a:srgbClr val="C00000"/>
                </a:solidFill>
              </a:rPr>
              <a:t>Flower</a:t>
            </a:r>
            <a:endParaRPr lang="en-US" sz="2400" dirty="0" smtClean="0">
              <a:solidFill>
                <a:srgbClr val="C00000"/>
              </a:solidFill>
            </a:endParaRPr>
          </a:p>
          <a:p>
            <a:pPr>
              <a:lnSpc>
                <a:spcPct val="150000"/>
              </a:lnSpc>
            </a:pPr>
            <a:r>
              <a:rPr lang="ar-IQ" sz="2000" b="1" dirty="0" smtClean="0"/>
              <a:t>فرع محور مؤلف من ساق قصير جدا تتوسع نهايته وتدعى بالتخت </a:t>
            </a:r>
            <a:r>
              <a:rPr lang="en-US" sz="2000" b="1" dirty="0" smtClean="0"/>
              <a:t>Receptacle </a:t>
            </a:r>
            <a:r>
              <a:rPr lang="ar-IQ" sz="2000" b="1" dirty="0" smtClean="0"/>
              <a:t>أو </a:t>
            </a:r>
            <a:r>
              <a:rPr lang="en-US" sz="2000" b="1" dirty="0" smtClean="0"/>
              <a:t>Torus</a:t>
            </a:r>
            <a:r>
              <a:rPr lang="ar-IQ" sz="2000" b="1" dirty="0" smtClean="0"/>
              <a:t> الذي ينشأ عليه الأجزاء الزهرية . تحتوي الزهرة النموذجية أربعة حلقات </a:t>
            </a:r>
            <a:r>
              <a:rPr lang="en-US" sz="2000" b="1" dirty="0" smtClean="0"/>
              <a:t>Whorls</a:t>
            </a:r>
            <a:r>
              <a:rPr lang="ar-IQ" sz="2000" b="1" dirty="0" smtClean="0"/>
              <a:t> تمثل الأعضاء الزهرية وهي كما يلي :</a:t>
            </a:r>
            <a:endParaRPr lang="en-US" sz="2000" dirty="0" smtClean="0"/>
          </a:p>
          <a:p>
            <a:pPr>
              <a:lnSpc>
                <a:spcPct val="150000"/>
              </a:lnSpc>
            </a:pPr>
            <a:r>
              <a:rPr lang="ar-IQ" sz="2000" b="1" dirty="0" smtClean="0">
                <a:solidFill>
                  <a:srgbClr val="00B050"/>
                </a:solidFill>
              </a:rPr>
              <a:t>الكأس </a:t>
            </a:r>
            <a:r>
              <a:rPr lang="en-US" sz="2000" b="1" dirty="0" smtClean="0">
                <a:solidFill>
                  <a:srgbClr val="00B050"/>
                </a:solidFill>
              </a:rPr>
              <a:t>Calyx</a:t>
            </a:r>
            <a:r>
              <a:rPr lang="ar-IQ" sz="2000" b="1" dirty="0" smtClean="0">
                <a:solidFill>
                  <a:srgbClr val="00B050"/>
                </a:solidFill>
              </a:rPr>
              <a:t> : </a:t>
            </a:r>
            <a:r>
              <a:rPr lang="ar-IQ" sz="2000" b="1" dirty="0" smtClean="0"/>
              <a:t>وهي حلقة خارجية مكونه من أوراق محورة تدعى </a:t>
            </a:r>
            <a:r>
              <a:rPr lang="ar-IQ" sz="2000" b="1" dirty="0" err="1" smtClean="0"/>
              <a:t>بألاوراق</a:t>
            </a:r>
            <a:r>
              <a:rPr lang="ar-IQ" sz="2000" b="1" dirty="0" smtClean="0"/>
              <a:t> </a:t>
            </a:r>
            <a:r>
              <a:rPr lang="ar-IQ" sz="2000" b="1" dirty="0" err="1" smtClean="0"/>
              <a:t>الكأسية</a:t>
            </a:r>
            <a:r>
              <a:rPr lang="ar-IQ" sz="2000" b="1" dirty="0" smtClean="0"/>
              <a:t> </a:t>
            </a:r>
            <a:r>
              <a:rPr lang="en-US" sz="2000" b="1" dirty="0" smtClean="0"/>
              <a:t>Sepals</a:t>
            </a:r>
            <a:r>
              <a:rPr lang="ar-IQ" sz="2000" b="1" dirty="0" smtClean="0"/>
              <a:t> وتكون خضراء اللون عادة.</a:t>
            </a:r>
            <a:endParaRPr lang="en-US" sz="2000" dirty="0" smtClean="0"/>
          </a:p>
          <a:p>
            <a:pPr>
              <a:lnSpc>
                <a:spcPct val="150000"/>
              </a:lnSpc>
            </a:pPr>
            <a:r>
              <a:rPr lang="ar-IQ" sz="2000" b="1" dirty="0" err="1" smtClean="0">
                <a:solidFill>
                  <a:srgbClr val="00B050"/>
                </a:solidFill>
              </a:rPr>
              <a:t>التويج</a:t>
            </a:r>
            <a:r>
              <a:rPr lang="ar-IQ" sz="2000" b="1" dirty="0" smtClean="0">
                <a:solidFill>
                  <a:srgbClr val="00B050"/>
                </a:solidFill>
              </a:rPr>
              <a:t> </a:t>
            </a:r>
            <a:r>
              <a:rPr lang="en-US" sz="2000" b="1" dirty="0" smtClean="0">
                <a:solidFill>
                  <a:srgbClr val="00B050"/>
                </a:solidFill>
              </a:rPr>
              <a:t>Corolla</a:t>
            </a:r>
            <a:r>
              <a:rPr lang="ar-IQ" sz="2000" b="1" dirty="0" smtClean="0">
                <a:solidFill>
                  <a:srgbClr val="00B050"/>
                </a:solidFill>
              </a:rPr>
              <a:t>: </a:t>
            </a:r>
            <a:r>
              <a:rPr lang="ar-IQ" sz="2000" b="1" dirty="0" smtClean="0"/>
              <a:t>هي حلقة داخلية مكونة من أوراق محورة تدعى </a:t>
            </a:r>
            <a:r>
              <a:rPr lang="en-US" sz="2000" b="1" dirty="0" smtClean="0"/>
              <a:t>Petals</a:t>
            </a:r>
            <a:r>
              <a:rPr lang="ar-IQ" sz="2000" b="1" dirty="0" smtClean="0"/>
              <a:t> وتكون ملونة غالبا إذا تميز الغلاف الزهري إلى كأس </a:t>
            </a:r>
            <a:r>
              <a:rPr lang="ar-IQ" sz="2000" b="1" dirty="0" err="1" smtClean="0"/>
              <a:t>وتويج</a:t>
            </a:r>
            <a:r>
              <a:rPr lang="ar-IQ" sz="2000" b="1" dirty="0" smtClean="0"/>
              <a:t> فيدعى </a:t>
            </a:r>
            <a:r>
              <a:rPr lang="en-US" sz="2000" b="1" dirty="0" smtClean="0"/>
              <a:t>Differentiated </a:t>
            </a:r>
            <a:r>
              <a:rPr lang="en-US" sz="2000" b="1" dirty="0" err="1" smtClean="0"/>
              <a:t>perianth</a:t>
            </a:r>
            <a:r>
              <a:rPr lang="ar-IQ" sz="2000" b="1" dirty="0" smtClean="0"/>
              <a:t> أو يطلق علبه </a:t>
            </a:r>
            <a:r>
              <a:rPr lang="en-US" sz="2000" b="1" dirty="0" err="1" smtClean="0"/>
              <a:t>Perigon</a:t>
            </a:r>
            <a:r>
              <a:rPr lang="ar-IQ" sz="2000" b="1" dirty="0" smtClean="0"/>
              <a:t> كما في نباتات العائلة </a:t>
            </a:r>
            <a:r>
              <a:rPr lang="ar-IQ" sz="2000" b="1" dirty="0" err="1" smtClean="0"/>
              <a:t>الزنبقية</a:t>
            </a:r>
            <a:r>
              <a:rPr lang="ar-IQ" sz="2000" b="1" dirty="0" smtClean="0"/>
              <a:t> </a:t>
            </a:r>
            <a:r>
              <a:rPr lang="en-US" sz="2000" b="1" dirty="0" err="1" smtClean="0"/>
              <a:t>Liliaceae</a:t>
            </a:r>
            <a:r>
              <a:rPr lang="ar-IQ" sz="2000" b="1" dirty="0" smtClean="0"/>
              <a:t> أذا اتخذ الكأس لون </a:t>
            </a:r>
            <a:r>
              <a:rPr lang="ar-IQ" sz="2000" b="1" dirty="0" err="1" smtClean="0"/>
              <a:t>التويج</a:t>
            </a:r>
            <a:r>
              <a:rPr lang="ar-IQ" sz="2000" b="1" dirty="0" smtClean="0"/>
              <a:t> أي كان ملونا فيدعى </a:t>
            </a:r>
            <a:r>
              <a:rPr lang="en-US" sz="2000" b="1" dirty="0" err="1" smtClean="0"/>
              <a:t>Petaloid</a:t>
            </a:r>
            <a:r>
              <a:rPr lang="en-US" sz="2000" b="1" dirty="0" smtClean="0"/>
              <a:t> </a:t>
            </a:r>
            <a:r>
              <a:rPr lang="en-US" sz="2000" b="1" dirty="0" err="1" smtClean="0"/>
              <a:t>perigon</a:t>
            </a:r>
            <a:r>
              <a:rPr lang="en-US" sz="2000" b="1" dirty="0" smtClean="0"/>
              <a:t> </a:t>
            </a:r>
            <a:r>
              <a:rPr lang="ar-IQ" sz="2000" b="1" dirty="0" smtClean="0"/>
              <a:t> </a:t>
            </a:r>
            <a:r>
              <a:rPr lang="ar-IQ" sz="2000" b="1" dirty="0" err="1" smtClean="0"/>
              <a:t>اذا</a:t>
            </a:r>
            <a:r>
              <a:rPr lang="ar-IQ" sz="2000" b="1" dirty="0" smtClean="0"/>
              <a:t> كان الغلاف الزهري متحد الأجزاء فيدعى </a:t>
            </a:r>
            <a:r>
              <a:rPr lang="en-US" sz="2000" b="1" dirty="0" err="1" smtClean="0"/>
              <a:t>Gamophllous</a:t>
            </a:r>
            <a:r>
              <a:rPr lang="en-US" sz="2000" b="1" dirty="0" smtClean="0"/>
              <a:t> </a:t>
            </a:r>
            <a:r>
              <a:rPr lang="ar-IQ" sz="2000" b="1" dirty="0" smtClean="0"/>
              <a:t>أما إذا كان </a:t>
            </a:r>
            <a:r>
              <a:rPr lang="ar-IQ" sz="2000" b="1" dirty="0" err="1" smtClean="0"/>
              <a:t>سائب</a:t>
            </a:r>
            <a:r>
              <a:rPr lang="ar-IQ" sz="2000" b="1" dirty="0" smtClean="0"/>
              <a:t> الأجزاء فيدعى </a:t>
            </a:r>
            <a:r>
              <a:rPr lang="en-US" sz="2000" b="1" dirty="0" err="1" smtClean="0"/>
              <a:t>polyphllous</a:t>
            </a:r>
            <a:r>
              <a:rPr lang="ar-IQ" sz="2000" b="1" dirty="0" smtClean="0"/>
              <a:t> قد يحول الغلاف  الزهري إلى شعيرات </a:t>
            </a:r>
            <a:r>
              <a:rPr lang="en-US" sz="2000" b="1" dirty="0" smtClean="0"/>
              <a:t>Bristles</a:t>
            </a:r>
            <a:r>
              <a:rPr lang="ar-IQ" sz="2000" b="1" dirty="0" smtClean="0"/>
              <a:t> كما في عائلة البردي </a:t>
            </a:r>
            <a:r>
              <a:rPr lang="en-US" sz="2000" b="1" dirty="0" err="1" smtClean="0"/>
              <a:t>Typhaceae</a:t>
            </a:r>
            <a:r>
              <a:rPr lang="ar-IQ" sz="2000" b="1" dirty="0" smtClean="0"/>
              <a:t> وقد يفقد نهائيا كما في السعد </a:t>
            </a:r>
            <a:r>
              <a:rPr lang="en-US" sz="2000" b="1" dirty="0" err="1" smtClean="0"/>
              <a:t>Cyperus</a:t>
            </a:r>
            <a:r>
              <a:rPr lang="ar-IQ" sz="2000" b="1" dirty="0" smtClean="0"/>
              <a:t>.</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00034" y="142852"/>
            <a:ext cx="8143932" cy="37286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ar-IQ" sz="2000" b="1" dirty="0" err="1" smtClean="0">
                <a:solidFill>
                  <a:srgbClr val="00B050"/>
                </a:solidFill>
              </a:rPr>
              <a:t>الاسدية</a:t>
            </a:r>
            <a:r>
              <a:rPr lang="ar-IQ" sz="2000" b="1" dirty="0" smtClean="0">
                <a:solidFill>
                  <a:srgbClr val="00B050"/>
                </a:solidFill>
              </a:rPr>
              <a:t> </a:t>
            </a:r>
            <a:r>
              <a:rPr lang="en-US" sz="2000" b="1" dirty="0" smtClean="0">
                <a:solidFill>
                  <a:srgbClr val="00B050"/>
                </a:solidFill>
              </a:rPr>
              <a:t>Stamens</a:t>
            </a:r>
            <a:r>
              <a:rPr lang="ar-IQ" sz="2000" b="1" dirty="0" smtClean="0">
                <a:solidFill>
                  <a:srgbClr val="00B050"/>
                </a:solidFill>
              </a:rPr>
              <a:t> : </a:t>
            </a:r>
            <a:r>
              <a:rPr lang="ar-IQ" sz="2000" b="1" dirty="0" smtClean="0"/>
              <a:t>وهي حلقة الأعضاء التكاثرية الذكرية وتحمل حبوب اللقاح وتتألف السدادة الواحدة من تركيب خيطي يسمى </a:t>
            </a:r>
            <a:r>
              <a:rPr lang="ar-IQ" sz="2000" b="1" dirty="0" err="1" smtClean="0"/>
              <a:t>بالخويط</a:t>
            </a:r>
            <a:r>
              <a:rPr lang="ar-IQ" sz="2000" b="1" dirty="0" smtClean="0"/>
              <a:t> </a:t>
            </a:r>
            <a:r>
              <a:rPr lang="en-US" sz="2000" b="1" dirty="0" smtClean="0"/>
              <a:t>Filament</a:t>
            </a:r>
            <a:r>
              <a:rPr lang="ar-IQ" sz="2000" b="1" dirty="0" smtClean="0"/>
              <a:t> ينتهي بجسم منتفخ يدعى </a:t>
            </a:r>
            <a:r>
              <a:rPr lang="ar-IQ" sz="2000" b="1" dirty="0" err="1" smtClean="0"/>
              <a:t>بالمتك</a:t>
            </a:r>
            <a:r>
              <a:rPr lang="ar-IQ" sz="2000" b="1" dirty="0" smtClean="0"/>
              <a:t> </a:t>
            </a:r>
            <a:r>
              <a:rPr lang="en-US" sz="2000" b="1" dirty="0" smtClean="0"/>
              <a:t>Anther</a:t>
            </a:r>
            <a:r>
              <a:rPr lang="ar-IQ" sz="2000" b="1" dirty="0" smtClean="0"/>
              <a:t> .يتكون من فصين </a:t>
            </a:r>
            <a:r>
              <a:rPr lang="en-US" sz="2000" b="1" dirty="0" smtClean="0"/>
              <a:t>Sacs</a:t>
            </a:r>
            <a:r>
              <a:rPr lang="ar-IQ" sz="2000" b="1" dirty="0" smtClean="0"/>
              <a:t> وتتكون فيها حبوب اللقاح </a:t>
            </a:r>
            <a:r>
              <a:rPr lang="en-US" sz="2000" b="1" dirty="0" smtClean="0"/>
              <a:t>Pollen</a:t>
            </a:r>
            <a:endParaRPr lang="en-US" sz="2000" dirty="0" smtClean="0"/>
          </a:p>
          <a:p>
            <a:pPr>
              <a:lnSpc>
                <a:spcPct val="150000"/>
              </a:lnSpc>
            </a:pPr>
            <a:r>
              <a:rPr lang="ar-IQ" sz="2000" b="1" dirty="0" err="1" smtClean="0">
                <a:solidFill>
                  <a:srgbClr val="00B050"/>
                </a:solidFill>
              </a:rPr>
              <a:t>المدقة</a:t>
            </a:r>
            <a:r>
              <a:rPr lang="ar-IQ" sz="2000" b="1" dirty="0" smtClean="0">
                <a:solidFill>
                  <a:srgbClr val="00B050"/>
                </a:solidFill>
              </a:rPr>
              <a:t> </a:t>
            </a:r>
            <a:r>
              <a:rPr lang="en-US" sz="2000" b="1" dirty="0" err="1" smtClean="0">
                <a:solidFill>
                  <a:srgbClr val="00B050"/>
                </a:solidFill>
              </a:rPr>
              <a:t>Pidtil</a:t>
            </a:r>
            <a:r>
              <a:rPr lang="ar-IQ" sz="2000" b="1" dirty="0" smtClean="0">
                <a:solidFill>
                  <a:srgbClr val="00B050"/>
                </a:solidFill>
              </a:rPr>
              <a:t> : </a:t>
            </a:r>
            <a:r>
              <a:rPr lang="ar-IQ" sz="2000" b="1" dirty="0" smtClean="0"/>
              <a:t>وهي حلقة الأعضاء التكاثرية </a:t>
            </a:r>
            <a:r>
              <a:rPr lang="ar-IQ" sz="2000" b="1" dirty="0" err="1" smtClean="0"/>
              <a:t>الانثوية</a:t>
            </a:r>
            <a:r>
              <a:rPr lang="ar-IQ" sz="2000" b="1" dirty="0" smtClean="0"/>
              <a:t>  تتألف </a:t>
            </a:r>
            <a:r>
              <a:rPr lang="ar-IQ" sz="2000" b="1" dirty="0" err="1" smtClean="0"/>
              <a:t>المدقة</a:t>
            </a:r>
            <a:r>
              <a:rPr lang="ar-IQ" sz="2000" b="1" dirty="0" smtClean="0"/>
              <a:t> الواحدة من جزء قاعدي منتفخ يدعى المبيض </a:t>
            </a:r>
            <a:r>
              <a:rPr lang="en-US" sz="2000" b="1" dirty="0" smtClean="0"/>
              <a:t>Ovary</a:t>
            </a:r>
            <a:r>
              <a:rPr lang="ar-IQ" sz="2000" b="1" dirty="0" smtClean="0"/>
              <a:t> يحوي بداخله بويضات </a:t>
            </a:r>
            <a:r>
              <a:rPr lang="en-US" sz="2000" b="1" dirty="0" smtClean="0"/>
              <a:t>Ovules</a:t>
            </a:r>
            <a:r>
              <a:rPr lang="ar-IQ" sz="2000" b="1" dirty="0" smtClean="0"/>
              <a:t> التي تكون البذور عند تكون الثمرة يتصل المبيض من الأعلى تركيب خيطي يدعى القلم </a:t>
            </a:r>
            <a:r>
              <a:rPr lang="en-US" sz="2000" b="1" dirty="0" smtClean="0"/>
              <a:t>Style</a:t>
            </a:r>
            <a:r>
              <a:rPr lang="ar-IQ" sz="2000" b="1" dirty="0" smtClean="0"/>
              <a:t> ينتهي بتركيب متخصص لاستلام حبوب اللقاح يدعى بالميسم </a:t>
            </a:r>
            <a:r>
              <a:rPr lang="en-US" sz="2000" b="1" dirty="0" smtClean="0"/>
              <a:t>Stigma</a:t>
            </a:r>
            <a:r>
              <a:rPr lang="ar-IQ" sz="2000" b="1" dirty="0" smtClean="0"/>
              <a:t>.</a:t>
            </a:r>
            <a:endParaRPr lang="en-US" sz="2000" dirty="0" smtClean="0"/>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photo_2022-10-10_17-20-33.jpg"/>
          <p:cNvPicPr>
            <a:picLocks noChangeAspect="1"/>
          </p:cNvPicPr>
          <p:nvPr/>
        </p:nvPicPr>
        <p:blipFill>
          <a:blip r:embed="rId2"/>
          <a:stretch>
            <a:fillRect/>
          </a:stretch>
        </p:blipFill>
        <p:spPr>
          <a:xfrm>
            <a:off x="357158" y="214290"/>
            <a:ext cx="8572559" cy="64294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285728"/>
            <a:ext cx="8572592"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2400" b="1" dirty="0" smtClean="0">
                <a:solidFill>
                  <a:schemeClr val="accent6">
                    <a:lumMod val="75000"/>
                  </a:schemeClr>
                </a:solidFill>
              </a:rPr>
              <a:t>جمع النماذج النباتية وطرق حفظها </a:t>
            </a:r>
            <a:endParaRPr lang="en-US" sz="2400" dirty="0" smtClean="0">
              <a:solidFill>
                <a:schemeClr val="accent6">
                  <a:lumMod val="75000"/>
                </a:schemeClr>
              </a:solidFill>
            </a:endParaRPr>
          </a:p>
          <a:p>
            <a:r>
              <a:rPr lang="ar-IQ" sz="2000" b="1" dirty="0" smtClean="0"/>
              <a:t>هناك الكثير من النقاط المهمة في عمليات الجمع والتشخيص والحفظ يجب أن يكون النموذج حاوياً على الأزهار والثمار ويفضل النبات الكامل . إذ أن النظام الجذري وما يحويه من </a:t>
            </a:r>
            <a:r>
              <a:rPr lang="ar-IQ" sz="2000" b="1" dirty="0" err="1" smtClean="0"/>
              <a:t>رايزومات</a:t>
            </a:r>
            <a:r>
              <a:rPr lang="ar-IQ" sz="2000" b="1" dirty="0" smtClean="0"/>
              <a:t> ودرنات يعد أمرا مهما في التشخيص . كما أن الأوراق القاعدية قد تختلف عن الأوراق العلوية بتقدم النبات في النمو..... لذا فان احتواء النموذج النباتي على مختلف الأجزاء النباتية والتغيرات في تلك الأجزاء يعد من الأمور الجديرة بالملاحظة. </a:t>
            </a:r>
            <a:endParaRPr lang="en-US" sz="2000" dirty="0" smtClean="0"/>
          </a:p>
          <a:p>
            <a:r>
              <a:rPr lang="ar-IQ" sz="2000" b="1" dirty="0" smtClean="0"/>
              <a:t> </a:t>
            </a:r>
            <a:endParaRPr lang="en-US" sz="2000" dirty="0" smtClean="0"/>
          </a:p>
          <a:p>
            <a:r>
              <a:rPr lang="ar-IQ" sz="2400" b="1" dirty="0" smtClean="0">
                <a:solidFill>
                  <a:schemeClr val="accent6">
                    <a:lumMod val="75000"/>
                  </a:schemeClr>
                </a:solidFill>
              </a:rPr>
              <a:t>كبس النماذج النباتية </a:t>
            </a:r>
            <a:endParaRPr lang="en-US" sz="2400" dirty="0" smtClean="0">
              <a:solidFill>
                <a:schemeClr val="accent6">
                  <a:lumMod val="75000"/>
                </a:schemeClr>
              </a:solidFill>
            </a:endParaRPr>
          </a:p>
          <a:p>
            <a:r>
              <a:rPr lang="ar-IQ" sz="2000" b="1" dirty="0" smtClean="0"/>
              <a:t>من المستحسن كبس النماذج النباتية عند جمعها مباشرة وفي حالة تعذر ذلك توضع النماذج بين أوراق الجرائد في داخل صناديق ذات أحجام مناسبة ويتم الكبس بأسرع ما يمكن مع مراعاة أن يكون الكبس متجانسا مع وضع أوراق تجفيف بين أوراق الجرائد الحاوية على النماذج ويفضل وضع أوراق كارتونية متموجة الأغراض التهوية والإسراع في عملية التجفيف ويراعى وضع نموذج نباتي واحد. وفي حالة كون النبات صغير أو قصير يمكن وضع أكثر من نموذج أما إذا كان النبات طويلا أو كبيرا فيوضع على شكل حرف </a:t>
            </a:r>
            <a:r>
              <a:rPr lang="en-US" sz="2000" b="1" dirty="0" smtClean="0"/>
              <a:t>V  </a:t>
            </a:r>
            <a:r>
              <a:rPr lang="ar-IQ" sz="2000" b="1" dirty="0" smtClean="0"/>
              <a:t>أو </a:t>
            </a:r>
            <a:r>
              <a:rPr lang="en-US" sz="2000" b="1" dirty="0" smtClean="0"/>
              <a:t>N  </a:t>
            </a:r>
            <a:r>
              <a:rPr lang="ar-IQ" sz="2000" b="1" dirty="0" smtClean="0"/>
              <a:t>أو </a:t>
            </a:r>
            <a:r>
              <a:rPr lang="en-US" sz="2000" b="1" dirty="0" smtClean="0"/>
              <a:t>M </a:t>
            </a:r>
            <a:r>
              <a:rPr lang="ar-IQ" sz="2000" b="1" dirty="0" smtClean="0"/>
              <a:t> للحفاظ على النبات كله وتكون </a:t>
            </a:r>
            <a:r>
              <a:rPr lang="ar-IQ" sz="2000" b="1" dirty="0" err="1" smtClean="0"/>
              <a:t>المكبسة</a:t>
            </a:r>
            <a:r>
              <a:rPr lang="ar-IQ" sz="2000" b="1" dirty="0" smtClean="0"/>
              <a:t> بحدود حجم طبقة نموذج المعشب ويثبت برقم تسلسلي للنماذج على أوراق الجرائد التي تحويها ويمثل الرقم نفسه المدون في دفتر الحقل كما يدون في دفتر الملاحظات الحقلية أيضاً كل المعلومات المتعلقة بالنماذج النباتية، إن هذا الرقم التسلسلي سيحمله النبات بعد تثبيته ويكون ضمن البطاقة الخاصة بذلك النبات والمتضمنة معلومات عنة وعن بيئته.</a:t>
            </a:r>
            <a:endParaRPr lang="en-US" sz="2000" dirty="0" smtClean="0"/>
          </a:p>
          <a:p>
            <a:r>
              <a:rPr lang="ar-IQ" sz="2400" b="1" dirty="0" smtClean="0"/>
              <a:t> </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611</Words>
  <Application>Microsoft Office PowerPoint</Application>
  <PresentationFormat>عرض على الشاشة (3:4)‏</PresentationFormat>
  <Paragraphs>57</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حياتية الأدغال الجزء العملي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لإصغائكم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مراعي عملي</dc:title>
  <dc:creator>lenovo</dc:creator>
  <cp:lastModifiedBy>mohammed</cp:lastModifiedBy>
  <cp:revision>45</cp:revision>
  <dcterms:created xsi:type="dcterms:W3CDTF">2022-04-11T20:16:18Z</dcterms:created>
  <dcterms:modified xsi:type="dcterms:W3CDTF">2023-09-22T16:22:11Z</dcterms:modified>
</cp:coreProperties>
</file>